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7"/>
  </p:notesMasterIdLst>
  <p:handoutMasterIdLst>
    <p:handoutMasterId r:id="rId18"/>
  </p:handoutMasterIdLst>
  <p:sldIdLst>
    <p:sldId id="366" r:id="rId2"/>
    <p:sldId id="367" r:id="rId3"/>
    <p:sldId id="381" r:id="rId4"/>
    <p:sldId id="382" r:id="rId5"/>
    <p:sldId id="383" r:id="rId6"/>
    <p:sldId id="384" r:id="rId7"/>
    <p:sldId id="385" r:id="rId8"/>
    <p:sldId id="386" r:id="rId9"/>
    <p:sldId id="387" r:id="rId10"/>
    <p:sldId id="388" r:id="rId11"/>
    <p:sldId id="389" r:id="rId12"/>
    <p:sldId id="390" r:id="rId13"/>
    <p:sldId id="391" r:id="rId14"/>
    <p:sldId id="392" r:id="rId15"/>
    <p:sldId id="393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6061" autoAdjust="0"/>
    <p:restoredTop sz="94660"/>
  </p:normalViewPr>
  <p:slideViewPr>
    <p:cSldViewPr>
      <p:cViewPr>
        <p:scale>
          <a:sx n="69" d="100"/>
          <a:sy n="69" d="100"/>
        </p:scale>
        <p:origin x="-11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5A44AF3-6747-4E45-9727-4D3E4DE30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679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E4B072-EA19-461F-9F6D-AA70CB3DF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11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0DB0A35-C6CD-4993-A013-5985B38CBD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CCB22-417D-460F-9793-12055524B1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C650-4E2A-4A1D-9159-D92BC13511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D07BC-46C6-4A98-BD60-8A8D73591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9AE66A-2D32-473C-BBD1-89754B9BA6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54AB-D51F-4C77-A92A-60390C3607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53A728F-0E07-4F5C-9911-A433DFF7FB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7AE1E-0DCD-41ED-BDC5-E24C755664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434D-876D-4DBD-BF04-66F48DBD73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513F-604B-4B9A-986B-393345F951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9286-BEF4-4D20-B348-56E5235381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15347-F567-4FA2-AD01-D65669D525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9A27-6CAE-41C6-B28F-620084CEC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6FB4E2-BEF5-4F40-AD27-C2CB9519F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1" r:id="rId13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rograms.northlandcollege.edu/biology/Biology1111/animations/enzyme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pscience.fatcow.com/jwanamaker/animations/Enzyme%20activity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pscience.fatcow.com/jwanamaker/animations/Enzyme%20activity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86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Enzymes</a:t>
            </a:r>
            <a:endParaRPr lang="en-US" sz="27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11560" y="5105400"/>
            <a:ext cx="7651377" cy="627856"/>
          </a:xfrm>
        </p:spPr>
        <p:txBody>
          <a:bodyPr>
            <a:normAutofit fontScale="70000" lnSpcReduction="20000"/>
          </a:bodyPr>
          <a:lstStyle/>
          <a:p>
            <a:r>
              <a:rPr lang="en-US" sz="2600" dirty="0" smtClean="0"/>
              <a:t>Lesson 2 – Factors Affecting Enzyme Activity</a:t>
            </a:r>
          </a:p>
          <a:p>
            <a:r>
              <a:rPr lang="en-US" sz="2600" dirty="0" smtClean="0"/>
              <a:t>(</a:t>
            </a:r>
            <a:r>
              <a:rPr lang="en-US" sz="2600" i="1" dirty="0" smtClean="0"/>
              <a:t>Inquiry into Life pg. 106-109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620688"/>
            <a:ext cx="6996232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4) Enzyme concentration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3826768" cy="5234136"/>
          </a:xfrm>
        </p:spPr>
        <p:txBody>
          <a:bodyPr/>
          <a:lstStyle/>
          <a:p>
            <a:r>
              <a:rPr lang="en-CA" dirty="0" smtClean="0"/>
              <a:t>Adding more enzymes will </a:t>
            </a:r>
            <a:r>
              <a:rPr lang="en-CA" b="1" dirty="0" smtClean="0"/>
              <a:t>increase</a:t>
            </a:r>
            <a:r>
              <a:rPr lang="en-CA" dirty="0" smtClean="0"/>
              <a:t> the rate of reaction</a:t>
            </a:r>
          </a:p>
          <a:p>
            <a:r>
              <a:rPr lang="en-CA" dirty="0" smtClean="0"/>
              <a:t>More catalyst means a </a:t>
            </a:r>
            <a:r>
              <a:rPr lang="en-CA" b="1" dirty="0" smtClean="0"/>
              <a:t>faster</a:t>
            </a:r>
            <a:r>
              <a:rPr lang="en-CA" dirty="0" smtClean="0"/>
              <a:t> reaction, so the reaction rate increases</a:t>
            </a:r>
          </a:p>
          <a:p>
            <a:r>
              <a:rPr lang="en-CA" dirty="0" smtClean="0"/>
              <a:t>Reaction rate is basically “</a:t>
            </a:r>
            <a:r>
              <a:rPr lang="en-CA" b="1" dirty="0" smtClean="0"/>
              <a:t>how much substrate reacts in a particular amount of time</a:t>
            </a:r>
            <a:r>
              <a:rPr lang="en-CA" dirty="0" smtClean="0"/>
              <a:t>” (usually per second)</a:t>
            </a:r>
            <a:endParaRPr lang="en-CA" dirty="0"/>
          </a:p>
        </p:txBody>
      </p:sp>
      <p:pic>
        <p:nvPicPr>
          <p:cNvPr id="4" name="Picture 4" descr="enzymesubstrateconcent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673" y="2132856"/>
            <a:ext cx="4508809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98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5) Competitive Inhibition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504" y="1219200"/>
            <a:ext cx="5912296" cy="4937760"/>
          </a:xfrm>
        </p:spPr>
        <p:txBody>
          <a:bodyPr/>
          <a:lstStyle/>
          <a:p>
            <a:r>
              <a:rPr lang="en-CA" dirty="0" smtClean="0"/>
              <a:t>Some molecules are </a:t>
            </a:r>
            <a:r>
              <a:rPr lang="en-CA" b="1" dirty="0" smtClean="0"/>
              <a:t>shaped</a:t>
            </a:r>
            <a:r>
              <a:rPr lang="en-CA" dirty="0" smtClean="0"/>
              <a:t> like a substrate and </a:t>
            </a:r>
            <a:r>
              <a:rPr lang="en-CA" b="1" dirty="0" smtClean="0"/>
              <a:t>compete</a:t>
            </a:r>
            <a:r>
              <a:rPr lang="en-CA" dirty="0" smtClean="0"/>
              <a:t> with the substrate for the enzyme’s </a:t>
            </a:r>
            <a:r>
              <a:rPr lang="en-CA" b="1" dirty="0" smtClean="0"/>
              <a:t>active site</a:t>
            </a:r>
          </a:p>
          <a:p>
            <a:r>
              <a:rPr lang="en-CA" dirty="0" smtClean="0"/>
              <a:t>Example: carbon monoxide (CO) competes with Oxygen (O</a:t>
            </a:r>
            <a:r>
              <a:rPr lang="en-CA" baseline="-25000" dirty="0" smtClean="0"/>
              <a:t>2</a:t>
            </a:r>
            <a:r>
              <a:rPr lang="en-CA" dirty="0" smtClean="0"/>
              <a:t>)</a:t>
            </a:r>
            <a:endParaRPr lang="en-CA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839477"/>
            <a:ext cx="2158993" cy="2143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enzyme_inhibi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335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764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5) Competitive Inhibition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219200"/>
            <a:ext cx="9144000" cy="3145904"/>
          </a:xfrm>
        </p:spPr>
        <p:txBody>
          <a:bodyPr>
            <a:normAutofit fontScale="92500" lnSpcReduction="10000"/>
          </a:bodyPr>
          <a:lstStyle/>
          <a:p>
            <a:r>
              <a:rPr lang="en-CA" dirty="0" smtClean="0"/>
              <a:t>Since some of the enzymes get bonded to the “wrong” substrate (</a:t>
            </a:r>
            <a:r>
              <a:rPr lang="en-CA" b="1" dirty="0" smtClean="0"/>
              <a:t>competitive inhibitor</a:t>
            </a:r>
            <a:r>
              <a:rPr lang="en-CA" dirty="0" smtClean="0"/>
              <a:t>), the amount of “correct” product is </a:t>
            </a:r>
            <a:r>
              <a:rPr lang="en-CA" b="1" dirty="0" smtClean="0"/>
              <a:t>reduced</a:t>
            </a:r>
          </a:p>
          <a:p>
            <a:r>
              <a:rPr lang="en-CA" dirty="0" smtClean="0"/>
              <a:t>Sometimes these molecules bond temporarily with the enzyme, but sometimes they bond permanently</a:t>
            </a:r>
          </a:p>
          <a:p>
            <a:r>
              <a:rPr lang="en-CA" dirty="0" smtClean="0"/>
              <a:t>When this happens, the enzyme is rendered </a:t>
            </a:r>
            <a:r>
              <a:rPr lang="en-CA" b="1" dirty="0" smtClean="0"/>
              <a:t>useless</a:t>
            </a:r>
          </a:p>
          <a:p>
            <a:r>
              <a:rPr lang="en-CA" dirty="0" smtClean="0"/>
              <a:t>If too many important enzymes are </a:t>
            </a:r>
            <a:r>
              <a:rPr lang="en-CA" b="1" dirty="0" smtClean="0"/>
              <a:t>inactivated</a:t>
            </a:r>
            <a:r>
              <a:rPr lang="en-CA" dirty="0" smtClean="0"/>
              <a:t>, the organism may </a:t>
            </a:r>
            <a:r>
              <a:rPr lang="en-CA" b="1" dirty="0" smtClean="0"/>
              <a:t>die</a:t>
            </a:r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3" y="3861048"/>
            <a:ext cx="3672408" cy="280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96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5) Competitive Inhibition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A molecule which fits into an enzyme’s active site, but doesn’t react with anything there, is called a </a:t>
            </a:r>
            <a:r>
              <a:rPr lang="en-CA" b="1" dirty="0" smtClean="0"/>
              <a:t>competitive inhibitor</a:t>
            </a:r>
          </a:p>
          <a:p>
            <a:r>
              <a:rPr lang="en-CA" dirty="0" smtClean="0"/>
              <a:t>If this molecule (an inhibitor) is in the active site, a substrate molecule can’t get in, and that particular enzyme molecule is </a:t>
            </a:r>
            <a:r>
              <a:rPr lang="en-CA" b="1" dirty="0" smtClean="0"/>
              <a:t>inactive</a:t>
            </a:r>
            <a:r>
              <a:rPr lang="en-CA" dirty="0" smtClean="0"/>
              <a:t> until the inhibitor falls off</a:t>
            </a:r>
            <a:endParaRPr lang="en-CA" dirty="0"/>
          </a:p>
        </p:txBody>
      </p:sp>
      <p:pic>
        <p:nvPicPr>
          <p:cNvPr id="4" name="Picture 6" descr="enzymecompetativeinhib"/>
          <p:cNvPicPr>
            <a:picLocks noChangeAspect="1" noChangeArrowheads="1"/>
          </p:cNvPicPr>
          <p:nvPr/>
        </p:nvPicPr>
        <p:blipFill>
          <a:blip r:embed="rId2">
            <a:lum bright="10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9144000" cy="13192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88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enzyme_inhibi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335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6) Non-competitive inhibition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618856" cy="4937760"/>
          </a:xfrm>
        </p:spPr>
        <p:txBody>
          <a:bodyPr/>
          <a:lstStyle/>
          <a:p>
            <a:r>
              <a:rPr lang="en-CA" dirty="0" smtClean="0"/>
              <a:t>Certain molecules can bond with parts of enzymes (other than the active site) and cause them to </a:t>
            </a:r>
            <a:r>
              <a:rPr lang="en-CA" b="1" dirty="0" smtClean="0"/>
              <a:t>change shape</a:t>
            </a:r>
            <a:r>
              <a:rPr lang="en-CA" dirty="0" smtClean="0"/>
              <a:t> (denature)</a:t>
            </a:r>
          </a:p>
          <a:p>
            <a:r>
              <a:rPr lang="en-CA" dirty="0" smtClean="0"/>
              <a:t>This bonding is called </a:t>
            </a:r>
            <a:r>
              <a:rPr lang="en-CA" b="1" dirty="0" smtClean="0"/>
              <a:t>non-competitive inhibition</a:t>
            </a:r>
          </a:p>
          <a:p>
            <a:r>
              <a:rPr lang="en-CA" dirty="0" smtClean="0"/>
              <a:t>Example: Heavy Metals such as Pb</a:t>
            </a:r>
            <a:r>
              <a:rPr lang="en-CA" baseline="30000" dirty="0" smtClean="0"/>
              <a:t>2+ </a:t>
            </a:r>
            <a:r>
              <a:rPr lang="en-CA" dirty="0" smtClean="0"/>
              <a:t>(lead) or Hg</a:t>
            </a:r>
            <a:r>
              <a:rPr lang="en-CA" baseline="30000" dirty="0" smtClean="0"/>
              <a:t>2+ </a:t>
            </a:r>
            <a:r>
              <a:rPr lang="en-CA" dirty="0" smtClean="0"/>
              <a:t>(mercury)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1621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6) Non-competitive inhibition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A molecule that bonds to an enzyme (other than in the active site), causing the enzyme to change it’s shape is called a </a:t>
            </a:r>
            <a:r>
              <a:rPr lang="en-CA" b="1" dirty="0" smtClean="0"/>
              <a:t>non-competitive inhibitor</a:t>
            </a:r>
          </a:p>
          <a:p>
            <a:r>
              <a:rPr lang="en-CA" dirty="0" smtClean="0"/>
              <a:t>Once the enzyme changes shape, it is </a:t>
            </a:r>
            <a:r>
              <a:rPr lang="en-CA" b="1" dirty="0" smtClean="0"/>
              <a:t>inactive</a:t>
            </a:r>
            <a:r>
              <a:rPr lang="en-CA" dirty="0" smtClean="0"/>
              <a:t> (no products can form)</a:t>
            </a:r>
          </a:p>
          <a:p>
            <a:r>
              <a:rPr lang="en-CA" dirty="0" smtClean="0"/>
              <a:t>When the molecule bonds to the enzyme, the </a:t>
            </a:r>
            <a:r>
              <a:rPr lang="en-CA" b="1" dirty="0" smtClean="0"/>
              <a:t>folding </a:t>
            </a:r>
            <a:r>
              <a:rPr lang="en-CA" dirty="0" smtClean="0"/>
              <a:t>of the enzyme changes a little bit, and the active site is </a:t>
            </a:r>
            <a:r>
              <a:rPr lang="en-CA" b="1" dirty="0" smtClean="0"/>
              <a:t>distorted</a:t>
            </a:r>
            <a:r>
              <a:rPr lang="en-CA" dirty="0" smtClean="0"/>
              <a:t> in a way which makes it a less effective catalyst</a:t>
            </a:r>
            <a:endParaRPr lang="en-CA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648200"/>
            <a:ext cx="19716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572000"/>
            <a:ext cx="19335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4139952" y="5443537"/>
            <a:ext cx="1224136" cy="289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179512" y="5588396"/>
            <a:ext cx="1877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mtClean="0">
                <a:hlinkClick r:id="rId4"/>
              </a:rPr>
              <a:t>Inhibitor Animation</a:t>
            </a:r>
            <a:endParaRPr lang="en-CA">
              <a:hlinkClick r:id="rId4"/>
            </a:endParaRPr>
          </a:p>
        </p:txBody>
      </p:sp>
    </p:spTree>
    <p:extLst>
      <p:ext uri="{BB962C8B-B14F-4D97-AF65-F5344CB8AC3E}">
        <p14:creationId xmlns:p14="http://schemas.microsoft.com/office/powerpoint/2010/main" val="199934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6212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Analyze the roles of enzymes in biochemical reactions, including:</a:t>
            </a:r>
          </a:p>
          <a:p>
            <a:pPr lvl="1"/>
            <a:r>
              <a:rPr lang="en-US" sz="2800" dirty="0" smtClean="0"/>
              <a:t>Apply knowledge of proteins to explain the effects on enzyme activity of pH, temperature, substrate concentration, enzyme concentration, competitive inhibitors, and non-competitive inhibitors including heavy metals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Factors Affecting Enzyme Activity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sz="2800" dirty="0" smtClean="0"/>
              <a:t>There are several factors that have an effect on </a:t>
            </a:r>
            <a:r>
              <a:rPr lang="en-CA" sz="2800" dirty="0"/>
              <a:t>e</a:t>
            </a:r>
            <a:r>
              <a:rPr lang="en-CA" sz="2800" dirty="0" smtClean="0"/>
              <a:t>nzyme activity, such as:</a:t>
            </a:r>
          </a:p>
          <a:p>
            <a:pPr lvl="1"/>
            <a:r>
              <a:rPr lang="en-CA" sz="2400" dirty="0" smtClean="0"/>
              <a:t>1) pH</a:t>
            </a:r>
          </a:p>
          <a:p>
            <a:pPr lvl="1"/>
            <a:r>
              <a:rPr lang="en-CA" sz="2400" dirty="0" smtClean="0"/>
              <a:t>2) Temperature</a:t>
            </a:r>
          </a:p>
          <a:p>
            <a:pPr lvl="1"/>
            <a:r>
              <a:rPr lang="en-CA" sz="2400" dirty="0" smtClean="0"/>
              <a:t>3) Substrate concentration</a:t>
            </a:r>
          </a:p>
          <a:p>
            <a:pPr lvl="1"/>
            <a:r>
              <a:rPr lang="en-CA" sz="2400" dirty="0" smtClean="0"/>
              <a:t>4) Enzyme concentration</a:t>
            </a:r>
          </a:p>
          <a:p>
            <a:pPr lvl="1"/>
            <a:r>
              <a:rPr lang="en-CA" sz="2400" dirty="0" smtClean="0"/>
              <a:t>5) Competitive inhibition</a:t>
            </a:r>
          </a:p>
          <a:p>
            <a:pPr lvl="1"/>
            <a:r>
              <a:rPr lang="en-CA" sz="2400" dirty="0" smtClean="0"/>
              <a:t>6) Non-competitive inhibition (ex: heavy metals)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423667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1) pH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CA" sz="2800" dirty="0" smtClean="0"/>
              <a:t>Each enzyme operates best at a preferred </a:t>
            </a:r>
            <a:r>
              <a:rPr lang="en-CA" sz="2800" b="1" dirty="0" smtClean="0"/>
              <a:t>pH level</a:t>
            </a:r>
          </a:p>
          <a:p>
            <a:r>
              <a:rPr lang="en-CA" sz="2800" dirty="0" smtClean="0"/>
              <a:t>Any other pH affects </a:t>
            </a:r>
            <a:r>
              <a:rPr lang="en-CA" sz="2800" b="1" dirty="0" smtClean="0"/>
              <a:t>tertiary structure </a:t>
            </a:r>
            <a:r>
              <a:rPr lang="en-CA" sz="2800" dirty="0" smtClean="0"/>
              <a:t>and </a:t>
            </a:r>
            <a:r>
              <a:rPr lang="en-CA" sz="2800" b="1" dirty="0" smtClean="0"/>
              <a:t>slows</a:t>
            </a:r>
            <a:r>
              <a:rPr lang="en-CA" sz="2800" dirty="0" smtClean="0"/>
              <a:t> down reactions</a:t>
            </a:r>
          </a:p>
          <a:p>
            <a:pPr lvl="1"/>
            <a:r>
              <a:rPr lang="en-CA" sz="2400" dirty="0" smtClean="0"/>
              <a:t>Tertiary structure: remember, enzymes are proteins!</a:t>
            </a:r>
          </a:p>
          <a:p>
            <a:r>
              <a:rPr lang="en-CA" sz="2800" dirty="0" smtClean="0"/>
              <a:t>Too much of a change in pH </a:t>
            </a:r>
            <a:r>
              <a:rPr lang="en-CA" sz="2800" b="1" dirty="0" smtClean="0"/>
              <a:t>stops</a:t>
            </a:r>
            <a:r>
              <a:rPr lang="en-CA" sz="2800" dirty="0" smtClean="0"/>
              <a:t> the reaction</a:t>
            </a:r>
          </a:p>
          <a:p>
            <a:r>
              <a:rPr lang="en-CA" sz="2800" dirty="0" smtClean="0"/>
              <a:t>Why?</a:t>
            </a:r>
          </a:p>
          <a:p>
            <a:r>
              <a:rPr lang="en-CA" sz="2800" dirty="0" smtClean="0"/>
              <a:t>Recall the tertiary structure of proteins: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129232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Tertiary Structure</a:t>
            </a:r>
            <a:endParaRPr lang="en-CA" dirty="0"/>
          </a:p>
        </p:txBody>
      </p:sp>
      <p:pic>
        <p:nvPicPr>
          <p:cNvPr id="4" name="Content Placeholder 3" descr="P038-00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1268760"/>
            <a:ext cx="8009446" cy="374441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2051720" y="1628800"/>
            <a:ext cx="6310906" cy="4614635"/>
            <a:chOff x="2051720" y="1628800"/>
            <a:chExt cx="6310906" cy="4614635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55"/>
            <a:stretch>
              <a:fillRect/>
            </a:stretch>
          </p:blipFill>
          <p:spPr bwMode="auto">
            <a:xfrm>
              <a:off x="3851920" y="2492896"/>
              <a:ext cx="4510706" cy="375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" name="Group 14"/>
            <p:cNvGrpSpPr/>
            <p:nvPr/>
          </p:nvGrpSpPr>
          <p:grpSpPr>
            <a:xfrm>
              <a:off x="2051720" y="1628800"/>
              <a:ext cx="4536504" cy="4176464"/>
              <a:chOff x="2051720" y="1628800"/>
              <a:chExt cx="4536504" cy="4176464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051720" y="1628800"/>
                <a:ext cx="1080120" cy="1008112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cxnSp>
            <p:nvCxnSpPr>
              <p:cNvPr id="9" name="Straight Connector 8"/>
              <p:cNvCxnSpPr>
                <a:stCxn id="7" idx="3"/>
              </p:cNvCxnSpPr>
              <p:nvPr/>
            </p:nvCxnSpPr>
            <p:spPr>
              <a:xfrm>
                <a:off x="2209900" y="2489277"/>
                <a:ext cx="2362100" cy="3315987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2699792" y="1628800"/>
                <a:ext cx="3888432" cy="122413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TextBox 16"/>
          <p:cNvSpPr txBox="1"/>
          <p:nvPr/>
        </p:nvSpPr>
        <p:spPr>
          <a:xfrm>
            <a:off x="251520" y="4296981"/>
            <a:ext cx="360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 smtClean="0">
                <a:latin typeface="+mn-lt"/>
              </a:rPr>
              <a:t>Bonds between amino acids on the polypeptide help maintain the protein’s shape:</a:t>
            </a:r>
          </a:p>
          <a:p>
            <a:r>
              <a:rPr lang="en-CA" sz="2000" dirty="0" smtClean="0">
                <a:latin typeface="+mn-lt"/>
              </a:rPr>
              <a:t>Hydrogen bonds + electrostatic interactions = “Salt bridges”</a:t>
            </a:r>
            <a:endParaRPr lang="en-CA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218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1) pH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 smtClean="0"/>
              <a:t>Since </a:t>
            </a:r>
            <a:r>
              <a:rPr lang="en-CA" b="1" dirty="0" smtClean="0"/>
              <a:t>salt bridges </a:t>
            </a:r>
            <a:r>
              <a:rPr lang="en-CA" dirty="0" smtClean="0"/>
              <a:t>depend on ionic charges for their bonding power, anything which </a:t>
            </a:r>
            <a:r>
              <a:rPr lang="en-CA" b="1" dirty="0" smtClean="0"/>
              <a:t>neutralizes</a:t>
            </a:r>
            <a:r>
              <a:rPr lang="en-CA" dirty="0" smtClean="0"/>
              <a:t> such a charge will destroy the salt bridge and make the </a:t>
            </a:r>
            <a:r>
              <a:rPr lang="en-CA" b="1" dirty="0" smtClean="0"/>
              <a:t>folded structure</a:t>
            </a:r>
            <a:r>
              <a:rPr lang="en-CA" dirty="0" smtClean="0"/>
              <a:t> of the enzyme (protein) less </a:t>
            </a:r>
            <a:r>
              <a:rPr lang="en-CA" b="1" dirty="0" smtClean="0"/>
              <a:t>stable</a:t>
            </a:r>
          </a:p>
          <a:p>
            <a:r>
              <a:rPr lang="en-CA" dirty="0" smtClean="0"/>
              <a:t>If an enzyme’s normal shape is destroyed, it is said to be “</a:t>
            </a:r>
            <a:r>
              <a:rPr lang="en-CA" b="1" dirty="0" smtClean="0"/>
              <a:t>denatured</a:t>
            </a:r>
            <a:r>
              <a:rPr lang="en-CA" dirty="0" smtClean="0"/>
              <a:t>” and is no longer able to </a:t>
            </a:r>
            <a:r>
              <a:rPr lang="en-CA" b="1" dirty="0" smtClean="0"/>
              <a:t>combine</a:t>
            </a:r>
            <a:r>
              <a:rPr lang="en-CA" dirty="0" smtClean="0"/>
              <a:t> efficiently with its substrate</a:t>
            </a:r>
          </a:p>
          <a:p>
            <a:r>
              <a:rPr lang="en-CA" dirty="0" smtClean="0"/>
              <a:t>An increase of pH will take an H+ from an NH3+ group and neutralize its charge.</a:t>
            </a:r>
          </a:p>
          <a:p>
            <a:r>
              <a:rPr lang="en-CA" dirty="0" smtClean="0"/>
              <a:t>A decrease in pH will put an H+ on a COO- and neutralize its charge</a:t>
            </a:r>
          </a:p>
          <a:p>
            <a:r>
              <a:rPr lang="en-CA" dirty="0" smtClean="0"/>
              <a:t>This means that each enzyme has an optimum pH which its folded (active) structure its most stable. </a:t>
            </a:r>
          </a:p>
          <a:p>
            <a:r>
              <a:rPr lang="en-CA" dirty="0" smtClean="0"/>
              <a:t>It has its maximum </a:t>
            </a:r>
            <a:r>
              <a:rPr lang="en-CA" b="1" dirty="0" smtClean="0"/>
              <a:t>catalytic power </a:t>
            </a:r>
            <a:r>
              <a:rPr lang="en-CA" dirty="0" smtClean="0"/>
              <a:t>at that pH</a:t>
            </a:r>
          </a:p>
          <a:p>
            <a:r>
              <a:rPr lang="en-CA" dirty="0" smtClean="0">
                <a:hlinkClick r:id="rId2"/>
              </a:rPr>
              <a:t>Animation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2348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2) Temperature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b="1" dirty="0" smtClean="0"/>
              <a:t>Cold</a:t>
            </a:r>
            <a:r>
              <a:rPr lang="en-CA" dirty="0" smtClean="0"/>
              <a:t> temperature </a:t>
            </a:r>
            <a:r>
              <a:rPr lang="en-CA" b="1" dirty="0" smtClean="0"/>
              <a:t>slows</a:t>
            </a:r>
            <a:r>
              <a:rPr lang="en-CA" dirty="0" smtClean="0"/>
              <a:t> down enzymatic reactions</a:t>
            </a:r>
          </a:p>
          <a:p>
            <a:r>
              <a:rPr lang="en-CA" b="1" dirty="0" smtClean="0"/>
              <a:t>Warm</a:t>
            </a:r>
            <a:r>
              <a:rPr lang="en-CA" dirty="0" smtClean="0"/>
              <a:t> temperatures up to around 40</a:t>
            </a:r>
            <a:r>
              <a:rPr lang="en-CA" dirty="0" smtClean="0">
                <a:latin typeface="Calibri"/>
              </a:rPr>
              <a:t>°</a:t>
            </a:r>
            <a:r>
              <a:rPr lang="en-CA" dirty="0" smtClean="0"/>
              <a:t>C will </a:t>
            </a:r>
            <a:r>
              <a:rPr lang="en-CA" b="1" dirty="0" smtClean="0"/>
              <a:t>speed up </a:t>
            </a:r>
            <a:r>
              <a:rPr lang="en-CA" dirty="0" smtClean="0"/>
              <a:t>reactions</a:t>
            </a:r>
          </a:p>
          <a:p>
            <a:r>
              <a:rPr lang="en-CA" b="1" dirty="0" smtClean="0"/>
              <a:t>High</a:t>
            </a:r>
            <a:r>
              <a:rPr lang="en-CA" dirty="0" smtClean="0"/>
              <a:t> temperatures will denature enzymes and cause reactions to </a:t>
            </a:r>
            <a:r>
              <a:rPr lang="en-CA" b="1" dirty="0" smtClean="0"/>
              <a:t>stop</a:t>
            </a:r>
          </a:p>
          <a:p>
            <a:r>
              <a:rPr lang="en-CA" dirty="0" smtClean="0"/>
              <a:t>If we increase the temperature of the solution the enzymes are operating in, we will typically see an increase in the reaction rate until a point is reached at which the enzyme starts to </a:t>
            </a:r>
            <a:r>
              <a:rPr lang="en-CA" b="1" dirty="0" smtClean="0"/>
              <a:t>unfold</a:t>
            </a:r>
          </a:p>
          <a:p>
            <a:r>
              <a:rPr lang="en-CA" dirty="0" smtClean="0"/>
              <a:t>This is a result of </a:t>
            </a:r>
            <a:r>
              <a:rPr lang="en-CA" b="1" dirty="0" smtClean="0"/>
              <a:t>breaking</a:t>
            </a:r>
            <a:r>
              <a:rPr lang="en-CA" dirty="0" smtClean="0"/>
              <a:t> hydrophobic </a:t>
            </a:r>
            <a:r>
              <a:rPr lang="en-CA" b="1" dirty="0" smtClean="0"/>
              <a:t>bonds</a:t>
            </a:r>
            <a:r>
              <a:rPr lang="en-CA" dirty="0" smtClean="0"/>
              <a:t> and salt bridges between R-groups of the protein as the increase in temperature causes the enzyme’s structure to “wiggle” around</a:t>
            </a:r>
          </a:p>
          <a:p>
            <a:r>
              <a:rPr lang="en-CA" dirty="0" smtClean="0">
                <a:hlinkClick r:id="rId2"/>
              </a:rPr>
              <a:t>Animation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2358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3) Substrate concentration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The </a:t>
            </a:r>
            <a:r>
              <a:rPr lang="en-CA" b="1" dirty="0" smtClean="0"/>
              <a:t>more</a:t>
            </a:r>
            <a:r>
              <a:rPr lang="en-CA" dirty="0" smtClean="0"/>
              <a:t> concentration of substrate, the </a:t>
            </a:r>
            <a:r>
              <a:rPr lang="en-CA" b="1" dirty="0" smtClean="0"/>
              <a:t>greater</a:t>
            </a:r>
            <a:r>
              <a:rPr lang="en-CA" dirty="0" smtClean="0"/>
              <a:t> the rate of reaction</a:t>
            </a:r>
          </a:p>
          <a:p>
            <a:r>
              <a:rPr lang="en-CA" dirty="0" smtClean="0"/>
              <a:t>If we do a series of experiments where we maintain the same enzyme concentration, but increase the substrate concentration each time, we find that the reaction rate increases as we increase the substrate concentration…..</a:t>
            </a:r>
          </a:p>
          <a:p>
            <a:r>
              <a:rPr lang="en-CA" dirty="0" smtClean="0"/>
              <a:t>But eventually a </a:t>
            </a:r>
            <a:r>
              <a:rPr lang="en-CA" b="1" dirty="0" smtClean="0"/>
              <a:t>maximum reaction rate </a:t>
            </a:r>
            <a:r>
              <a:rPr lang="en-CA" dirty="0" smtClean="0"/>
              <a:t>will be reached</a:t>
            </a:r>
          </a:p>
        </p:txBody>
      </p:sp>
    </p:spTree>
    <p:extLst>
      <p:ext uri="{BB962C8B-B14F-4D97-AF65-F5344CB8AC3E}">
        <p14:creationId xmlns:p14="http://schemas.microsoft.com/office/powerpoint/2010/main" val="310806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3) Substrate concentration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Eventually, adding substrate will not increase the reaction rate any further</a:t>
            </a:r>
          </a:p>
          <a:p>
            <a:r>
              <a:rPr lang="en-CA" dirty="0" smtClean="0"/>
              <a:t>At this point, we say that the enzyme is </a:t>
            </a:r>
            <a:r>
              <a:rPr lang="en-CA" b="1" dirty="0" smtClean="0"/>
              <a:t>saturated</a:t>
            </a:r>
          </a:p>
          <a:p>
            <a:r>
              <a:rPr lang="en-CA" dirty="0" smtClean="0"/>
              <a:t>To increase the rate again, we would need to add more </a:t>
            </a:r>
            <a:r>
              <a:rPr lang="en-CA" b="1" dirty="0" smtClean="0"/>
              <a:t>enzyme</a:t>
            </a:r>
            <a:endParaRPr lang="en-CA" b="1" dirty="0"/>
          </a:p>
        </p:txBody>
      </p:sp>
      <p:pic>
        <p:nvPicPr>
          <p:cNvPr id="4" name="Picture 7" descr="enzymesubstrateconcentration1"/>
          <p:cNvPicPr>
            <a:picLocks noChangeAspect="1" noChangeArrowheads="1"/>
          </p:cNvPicPr>
          <p:nvPr/>
        </p:nvPicPr>
        <p:blipFill>
          <a:blip r:embed="rId2">
            <a:lum bright="10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01008"/>
            <a:ext cx="6251510" cy="27180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796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3312</TotalTime>
  <Words>849</Words>
  <Application>Microsoft Office PowerPoint</Application>
  <PresentationFormat>On-screen Show (4:3)</PresentationFormat>
  <Paragraphs>71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Origin</vt:lpstr>
      <vt:lpstr>Cell Biology: Enzymes</vt:lpstr>
      <vt:lpstr>Today’s Objectives</vt:lpstr>
      <vt:lpstr>Factors Affecting Enzyme Activity</vt:lpstr>
      <vt:lpstr>1) pH</vt:lpstr>
      <vt:lpstr>Tertiary Structure</vt:lpstr>
      <vt:lpstr>1) pH</vt:lpstr>
      <vt:lpstr>2) Temperature</vt:lpstr>
      <vt:lpstr>3) Substrate concentration</vt:lpstr>
      <vt:lpstr>3) Substrate concentration</vt:lpstr>
      <vt:lpstr>4) Enzyme concentration</vt:lpstr>
      <vt:lpstr>5) Competitive Inhibition</vt:lpstr>
      <vt:lpstr>5) Competitive Inhibition</vt:lpstr>
      <vt:lpstr>5) Competitive Inhibition</vt:lpstr>
      <vt:lpstr>6) Non-competitive inhibition </vt:lpstr>
      <vt:lpstr>6) Non-competitive inhibition</vt:lpstr>
    </vt:vector>
  </TitlesOfParts>
  <Company>Bill Rogers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Inquiry into Life Twelfth Edition</dc:title>
  <dc:creator>T-rev</dc:creator>
  <cp:lastModifiedBy>T-rev</cp:lastModifiedBy>
  <cp:revision>295</cp:revision>
  <dcterms:modified xsi:type="dcterms:W3CDTF">2013-01-02T10:27:07Z</dcterms:modified>
</cp:coreProperties>
</file>